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73" r:id="rId2"/>
    <p:sldId id="256" r:id="rId3"/>
    <p:sldId id="257" r:id="rId4"/>
    <p:sldId id="258" r:id="rId5"/>
    <p:sldId id="263" r:id="rId6"/>
    <p:sldId id="262" r:id="rId7"/>
    <p:sldId id="268" r:id="rId8"/>
    <p:sldId id="269" r:id="rId9"/>
    <p:sldId id="267" r:id="rId10"/>
    <p:sldId id="265" r:id="rId11"/>
    <p:sldId id="270" r:id="rId12"/>
    <p:sldId id="264" r:id="rId13"/>
    <p:sldId id="271" r:id="rId14"/>
    <p:sldId id="272" r:id="rId15"/>
  </p:sldIdLst>
  <p:sldSz cx="14630400" cy="8229600"/>
  <p:notesSz cx="8229600" cy="14630400"/>
  <p:embeddedFontLst>
    <p:embeddedFont>
      <p:font typeface="Montserrat" pitchFamily="2" charset="77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8"/>
    <p:restoredTop sz="73551"/>
  </p:normalViewPr>
  <p:slideViewPr>
    <p:cSldViewPr snapToGrid="0" snapToObjects="1">
      <p:cViewPr varScale="1">
        <p:scale>
          <a:sx n="72" d="100"/>
          <a:sy n="72" d="100"/>
        </p:scale>
        <p:origin x="1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02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“Good morning everyone. Today, we’re excited to present our project </a:t>
            </a:r>
            <a:r>
              <a:rPr lang="en-IN" i="1" dirty="0" err="1"/>
              <a:t>RevTicket</a:t>
            </a:r>
            <a:r>
              <a:rPr lang="en-IN" i="1" dirty="0"/>
              <a:t> – A Modern Movie Booking System</a:t>
            </a:r>
            <a:r>
              <a:rPr lang="en-IN" dirty="0"/>
              <a:t>.</a:t>
            </a:r>
          </a:p>
          <a:p>
            <a:r>
              <a:rPr lang="en-IN" dirty="0"/>
              <a:t>This platform is designed to simplify movie ticket booking for users and give powerful management tools to admins.</a:t>
            </a:r>
          </a:p>
          <a:p>
            <a:r>
              <a:rPr lang="en-IN" dirty="0"/>
              <a:t>Our team members are Harsh Warbhe, </a:t>
            </a:r>
            <a:r>
              <a:rPr lang="en-IN" dirty="0" err="1"/>
              <a:t>Gnaneswara</a:t>
            </a:r>
            <a:r>
              <a:rPr lang="en-IN" dirty="0"/>
              <a:t> Rao, Tejasri Beri, and Dhanalakshmi, under the guidance of Remya ma’am.”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“The Admin Panel is one of the strongest parts of our system.</a:t>
            </a:r>
          </a:p>
          <a:p>
            <a:r>
              <a:rPr lang="en-IN" dirty="0"/>
              <a:t>It provides powerful, easy-to-use controls for theatre management.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Admin Features Include: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✔ Add/remove/update movies</a:t>
            </a:r>
          </a:p>
          <a:p>
            <a:r>
              <a:rPr lang="en-IN" dirty="0"/>
              <a:t>✔ Create and manage screens</a:t>
            </a:r>
          </a:p>
          <a:p>
            <a:r>
              <a:rPr lang="en-IN" dirty="0"/>
              <a:t>✔ Configure seat layouts row-by-row</a:t>
            </a:r>
          </a:p>
          <a:p>
            <a:r>
              <a:rPr lang="en-IN" dirty="0"/>
              <a:t>✔ Add pricing categories for Premium, Regular, Economy</a:t>
            </a:r>
          </a:p>
          <a:p>
            <a:r>
              <a:rPr lang="en-IN" dirty="0"/>
              <a:t>✔ Create showtimes with theatre, screen, movie &amp; timings</a:t>
            </a:r>
          </a:p>
          <a:p>
            <a:r>
              <a:rPr lang="en-IN" dirty="0"/>
              <a:t>✔ View and manage user bookings</a:t>
            </a:r>
          </a:p>
          <a:p>
            <a:r>
              <a:rPr lang="en-IN" dirty="0"/>
              <a:t>✔ Fetch user list, manage status</a:t>
            </a:r>
          </a:p>
          <a:p>
            <a:r>
              <a:rPr lang="en-IN" dirty="0"/>
              <a:t>✔ Analytics and reports (coming soon)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The admin interface is designed to be simple, modern, and visually appealing.</a:t>
            </a:r>
          </a:p>
          <a:p>
            <a:r>
              <a:rPr lang="en-IN" dirty="0"/>
              <a:t>Every action is validated, secured, and instantly reflected in the system.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In short — the Admin Panel allows complete operational control over the movie booking workflow.”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“These features make </a:t>
            </a:r>
            <a:r>
              <a:rPr lang="en-IN" dirty="0" err="1"/>
              <a:t>RevTicket</a:t>
            </a:r>
            <a:r>
              <a:rPr lang="en-IN" dirty="0"/>
              <a:t> stand out from normal college projects and move it closer to a real industry product: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⭐ Real-Time Seat Selection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The grid updates instantly, prevents double booking, and shows different states (Available, Selected, Booked, Disabled).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⭐ Pricing Based on Seat Category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Each row can have different pricing — Premium, Regular, Economy.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⭐ Smooth UI/UX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Animations, transitions, responsive layout, and consistent theming.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⭐ Search &amp; Filter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Users can instantly search for movies.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⭐ QR Code Ticket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Every booking generates a unique, scannable QR code.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⭐ User Booking History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Users can view, download, and cancel bookings.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⭐ Admin Controls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Everything from movies to layouts is fully configurable.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Together, these features make the system robust, modern, and user-friendly.”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“During development, we faced several real-world challenges: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1. Seat Booking Conflicts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If two users select the same seat at the same time, conflicts occur.</a:t>
            </a:r>
          </a:p>
          <a:p>
            <a:r>
              <a:rPr lang="en-IN" dirty="0"/>
              <a:t>✔ Solution: Implemented seat locking logic + validated availability at the time of booking.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2. Dynamic Screen Layout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The seat layout changes based on total rows, columns, and pricing.</a:t>
            </a:r>
          </a:p>
          <a:p>
            <a:r>
              <a:rPr lang="en-IN" dirty="0"/>
              <a:t>✔ Solution: Built a layout engine that generates seats dynamically on both admin and user screens.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3. Token Expiry &amp; Security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JWT expiration caused unauthorized API access.</a:t>
            </a:r>
          </a:p>
          <a:p>
            <a:r>
              <a:rPr lang="en-IN" dirty="0"/>
              <a:t>✔ Solution: Implemented auto logout + interceptor to refresh UI state.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4. UI Consistency Across Screens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Large number of components caused styling issues.</a:t>
            </a:r>
          </a:p>
          <a:p>
            <a:r>
              <a:rPr lang="en-IN" dirty="0"/>
              <a:t>✔ Solution: Centralized theme, reusable UI components, and updated CSS architecture.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These challenges helped us create a more stable and production-ready system.”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“To further enhance </a:t>
            </a:r>
            <a:r>
              <a:rPr lang="en-IN" dirty="0" err="1"/>
              <a:t>RevTicket</a:t>
            </a:r>
            <a:r>
              <a:rPr lang="en-IN" dirty="0"/>
              <a:t> and move it closer to a commercial release, we planned: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📌 </a:t>
            </a:r>
          </a:p>
          <a:p>
            <a:r>
              <a:rPr lang="en-IN" b="1" dirty="0"/>
              <a:t>Immediate Enhancements</a:t>
            </a:r>
          </a:p>
          <a:p>
            <a:r>
              <a:rPr lang="en-IN" dirty="0"/>
              <a:t>Online payment gateway (</a:t>
            </a:r>
            <a:r>
              <a:rPr lang="en-IN" dirty="0" err="1"/>
              <a:t>Razorpay</a:t>
            </a:r>
            <a:r>
              <a:rPr lang="en-IN" dirty="0"/>
              <a:t>/Stripe)</a:t>
            </a:r>
          </a:p>
          <a:p>
            <a:r>
              <a:rPr lang="en-IN" dirty="0"/>
              <a:t>Email &amp; SMS ticket delivery</a:t>
            </a:r>
          </a:p>
          <a:p>
            <a:r>
              <a:rPr lang="en-IN" dirty="0"/>
              <a:t>Coupons &amp; offers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📌 </a:t>
            </a:r>
          </a:p>
          <a:p>
            <a:r>
              <a:rPr lang="en-IN" b="1" dirty="0"/>
              <a:t>Mid-Term Enhancements</a:t>
            </a:r>
          </a:p>
          <a:p>
            <a:r>
              <a:rPr lang="en-IN" dirty="0"/>
              <a:t>Mobile app using Flutter/React Native</a:t>
            </a:r>
          </a:p>
          <a:p>
            <a:r>
              <a:rPr lang="en-IN" dirty="0"/>
              <a:t>Seat locking with countdown timer</a:t>
            </a:r>
          </a:p>
          <a:p>
            <a:r>
              <a:rPr lang="en-IN" dirty="0"/>
              <a:t>Notification system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📌 </a:t>
            </a:r>
          </a:p>
          <a:p>
            <a:r>
              <a:rPr lang="en-IN" b="1" dirty="0"/>
              <a:t>Long-Term Enhancements</a:t>
            </a:r>
          </a:p>
          <a:p>
            <a:r>
              <a:rPr lang="en-IN" dirty="0"/>
              <a:t>Multi-language support</a:t>
            </a:r>
          </a:p>
          <a:p>
            <a:r>
              <a:rPr lang="en-IN" dirty="0"/>
              <a:t>AI-based movie recommendation</a:t>
            </a:r>
          </a:p>
          <a:p>
            <a:r>
              <a:rPr lang="en-IN" dirty="0"/>
              <a:t>Advanced analytics dashboard for theatre owners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These additions can turn </a:t>
            </a:r>
            <a:r>
              <a:rPr lang="en-IN" dirty="0" err="1"/>
              <a:t>RevTicket</a:t>
            </a:r>
            <a:r>
              <a:rPr lang="en-IN" dirty="0"/>
              <a:t> into a highly competitive real-world product.”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“To conclude, </a:t>
            </a:r>
            <a:r>
              <a:rPr lang="en-IN" dirty="0" err="1"/>
              <a:t>RevTicket</a:t>
            </a:r>
            <a:r>
              <a:rPr lang="en-IN" dirty="0"/>
              <a:t> is not just a project — it is a complete movie booking platform developed using modern technologies.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We successfully implemented:</a:t>
            </a:r>
          </a:p>
          <a:p>
            <a:r>
              <a:rPr lang="en-IN" dirty="0"/>
              <a:t>✔ A smooth and intuitive user booking experience</a:t>
            </a:r>
          </a:p>
          <a:p>
            <a:r>
              <a:rPr lang="en-IN" dirty="0"/>
              <a:t>✔ A powerful and well-structured admin panel</a:t>
            </a:r>
          </a:p>
          <a:p>
            <a:r>
              <a:rPr lang="en-IN" dirty="0"/>
              <a:t>✔ Secure login, real-time seat booking, and a QR-based ticket system</a:t>
            </a:r>
          </a:p>
          <a:p>
            <a:r>
              <a:rPr lang="en-IN" dirty="0"/>
              <a:t>✔ A scalable backend and responsive frontend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This project demonstrates our ability to work with real-world systems, integrate multiple technologies, and deliver a polished product.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Thank you for listening. We’re happy to answer any questions.”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Today, I’ll be presenting our project </a:t>
            </a:r>
            <a:r>
              <a:rPr lang="en-IN" i="1" dirty="0" err="1"/>
              <a:t>RevTicket</a:t>
            </a:r>
            <a:r>
              <a:rPr lang="en-IN" dirty="0"/>
              <a:t>, a fully functional, modern movie ticket booking platform.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 err="1"/>
              <a:t>RevTicket</a:t>
            </a:r>
            <a:r>
              <a:rPr lang="en-IN" dirty="0"/>
              <a:t> is designed with two major goals:</a:t>
            </a:r>
          </a:p>
          <a:p>
            <a:r>
              <a:rPr lang="en-IN" dirty="0"/>
              <a:t>To give users a smooth, intuitive booking experience similar to platforms like </a:t>
            </a:r>
            <a:r>
              <a:rPr lang="en-IN" dirty="0" err="1"/>
              <a:t>BookMyShow</a:t>
            </a:r>
            <a:r>
              <a:rPr lang="en-IN" dirty="0"/>
              <a:t>.</a:t>
            </a:r>
          </a:p>
          <a:p>
            <a:r>
              <a:rPr lang="en-IN" dirty="0"/>
              <a:t>To provide theatre owners and administrators a powerful dashboard to manage movies, shows, pricing, and bookings.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This project was collaboratively developed by our team of four members — each of us contributing to different areas such as frontend, backend, UI design, database architecture, and feature implementation.</a:t>
            </a:r>
          </a:p>
          <a:p>
            <a:r>
              <a:rPr lang="en-IN" dirty="0"/>
              <a:t>Together, we created a production-level application that showcases strong technical skills and real-world system design.”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Detailed Explanation / Speaker Notes:</a:t>
            </a:r>
            <a:endParaRPr lang="en-IN" dirty="0"/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“These are the core features that define </a:t>
            </a:r>
            <a:r>
              <a:rPr lang="en-IN" dirty="0" err="1"/>
              <a:t>RevTicket</a:t>
            </a:r>
            <a:r>
              <a:rPr lang="en-IN" dirty="0"/>
              <a:t>: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🔹 </a:t>
            </a:r>
            <a:r>
              <a:rPr lang="en-IN" b="1" dirty="0"/>
              <a:t>Home Page with Dynamic Movie Carousel</a:t>
            </a:r>
            <a:endParaRPr lang="en-IN" dirty="0"/>
          </a:p>
          <a:p>
            <a:r>
              <a:rPr lang="en-IN" dirty="0"/>
              <a:t>The application highlights currently running movies with a modern banner slider.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🔹 </a:t>
            </a:r>
            <a:r>
              <a:rPr lang="en-IN" b="1" dirty="0"/>
              <a:t>Movie Details Page</a:t>
            </a:r>
            <a:endParaRPr lang="en-IN" dirty="0"/>
          </a:p>
          <a:p>
            <a:r>
              <a:rPr lang="en-IN" dirty="0"/>
              <a:t>Shows full information: cast, genre, duration, rating, trailer, and showtimes.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🔹 </a:t>
            </a:r>
            <a:r>
              <a:rPr lang="en-IN" b="1" dirty="0"/>
              <a:t>Showtime Selection &amp; Seat Booking</a:t>
            </a:r>
            <a:endParaRPr lang="en-IN" dirty="0"/>
          </a:p>
          <a:p>
            <a:r>
              <a:rPr lang="en-IN" dirty="0"/>
              <a:t>Users select showtime → then see a grid with seat categories (Premium, Regular, Economy) and real-time availability.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🔹 </a:t>
            </a:r>
            <a:r>
              <a:rPr lang="en-IN" b="1" dirty="0"/>
              <a:t>QR-Based E-Ticket</a:t>
            </a:r>
            <a:endParaRPr lang="en-IN" dirty="0"/>
          </a:p>
          <a:p>
            <a:r>
              <a:rPr lang="en-IN" dirty="0"/>
              <a:t>Every booking generates a unique QR code.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🔹 </a:t>
            </a:r>
            <a:r>
              <a:rPr lang="en-IN" b="1" dirty="0"/>
              <a:t>Authentication and Role Management</a:t>
            </a:r>
            <a:endParaRPr lang="en-IN" dirty="0"/>
          </a:p>
          <a:p>
            <a:r>
              <a:rPr lang="en-IN" dirty="0"/>
              <a:t>Secure login with JWT tokens for both users and admins.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🔹 </a:t>
            </a:r>
            <a:r>
              <a:rPr lang="en-IN" b="1" dirty="0"/>
              <a:t>Admin Dashboard</a:t>
            </a:r>
            <a:endParaRPr lang="en-IN" dirty="0"/>
          </a:p>
          <a:p>
            <a:r>
              <a:rPr lang="en-IN" dirty="0"/>
              <a:t>Admins can fully manage movies, </a:t>
            </a:r>
            <a:r>
              <a:rPr lang="en-IN" dirty="0" err="1"/>
              <a:t>theaters</a:t>
            </a:r>
            <a:r>
              <a:rPr lang="en-IN" dirty="0"/>
              <a:t>, screens, categories, pricing, reports, etc.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All these features come together to make </a:t>
            </a:r>
            <a:r>
              <a:rPr lang="en-IN" dirty="0" err="1"/>
              <a:t>RevTicket</a:t>
            </a:r>
            <a:r>
              <a:rPr lang="en-IN" dirty="0"/>
              <a:t> a highly functional and professional movie ticketing system.”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“The backend of </a:t>
            </a:r>
            <a:r>
              <a:rPr lang="en-IN" dirty="0" err="1"/>
              <a:t>RevTicket</a:t>
            </a:r>
            <a:r>
              <a:rPr lang="en-IN" dirty="0"/>
              <a:t> is built using </a:t>
            </a:r>
            <a:r>
              <a:rPr lang="en-IN" b="1" dirty="0"/>
              <a:t>Spring Boot 3.2 with Java 17</a:t>
            </a:r>
            <a:r>
              <a:rPr lang="en-IN" dirty="0"/>
              <a:t>, following a clean layered architecture: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1. Controller Layer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Handles HTTP requests and interacts with services.</a:t>
            </a:r>
          </a:p>
          <a:p>
            <a:r>
              <a:rPr lang="en-IN" dirty="0"/>
              <a:t>Provides REST endpoints like /movies, /shows, /bookings.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2. Service Layer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This is the business logic layer.</a:t>
            </a:r>
          </a:p>
          <a:p>
            <a:r>
              <a:rPr lang="en-IN" dirty="0"/>
              <a:t>It includes functions such as:</a:t>
            </a:r>
          </a:p>
          <a:p>
            <a:r>
              <a:rPr lang="en-IN" dirty="0"/>
              <a:t>Validating bookings</a:t>
            </a:r>
          </a:p>
          <a:p>
            <a:r>
              <a:rPr lang="en-IN" dirty="0"/>
              <a:t>Checking seat availability</a:t>
            </a:r>
          </a:p>
          <a:p>
            <a:r>
              <a:rPr lang="en-IN" dirty="0"/>
              <a:t>Applying pricing logic</a:t>
            </a:r>
          </a:p>
          <a:p>
            <a:r>
              <a:rPr lang="en-IN" dirty="0"/>
              <a:t>Managing CRUD operations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3. Repository Layer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Uses Spring Data JPA and Hibernate to communicate with MySQL.</a:t>
            </a:r>
          </a:p>
          <a:p>
            <a:r>
              <a:rPr lang="en-IN" dirty="0"/>
              <a:t>This ensures smooth and efficient database operations.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4. Security Layer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JWT-based authentication and authorization.</a:t>
            </a:r>
          </a:p>
          <a:p>
            <a:r>
              <a:rPr lang="en-IN" dirty="0"/>
              <a:t>Role-based access (ADMIN/USER).</a:t>
            </a:r>
          </a:p>
          <a:p>
            <a:r>
              <a:rPr lang="en-IN" dirty="0"/>
              <a:t>Password encryption using </a:t>
            </a:r>
            <a:r>
              <a:rPr lang="en-IN" dirty="0" err="1"/>
              <a:t>BCrypt</a:t>
            </a:r>
            <a:r>
              <a:rPr lang="en-IN" dirty="0"/>
              <a:t>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5. Exception Handling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Global exception handler provides clean, readable error responses.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This layered structure makes our backend highly maintainable, secure, and scalable.”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274"/>
            <a:ext cx="6877764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RevTicket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1985724"/>
            <a:ext cx="7556421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Modern Movie Booking System</a:t>
            </a:r>
            <a:endParaRPr lang="en-US" sz="4100" dirty="0"/>
          </a:p>
        </p:txBody>
      </p:sp>
      <p:sp>
        <p:nvSpPr>
          <p:cNvPr id="5" name="Text 2"/>
          <p:cNvSpPr/>
          <p:nvPr/>
        </p:nvSpPr>
        <p:spPr>
          <a:xfrm>
            <a:off x="793790" y="3303270"/>
            <a:ext cx="3912751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Team Members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793787" y="525716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Harsh Warbhe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87" y="4806167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Gnaneswara Rao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87" y="438662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Tejasri Beri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87" y="3935583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Dhanalakshmi Yanaparthi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038731"/>
            <a:ext cx="4074319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Under the Guidance of</a:t>
            </a:r>
            <a:endParaRPr lang="en-US" sz="3050" dirty="0"/>
          </a:p>
        </p:txBody>
      </p:sp>
      <p:sp>
        <p:nvSpPr>
          <p:cNvPr id="11" name="Text 8"/>
          <p:cNvSpPr/>
          <p:nvPr/>
        </p:nvSpPr>
        <p:spPr>
          <a:xfrm>
            <a:off x="793790" y="6547247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Mrs. Remya Gopalakrishnan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844" y="546854"/>
            <a:ext cx="271033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Chapter 6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659844" y="974408"/>
            <a:ext cx="7900988" cy="563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Admin Panel: Empowering Management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659844" y="1820823"/>
            <a:ext cx="13310711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Admin Panel provides robust tools for managing all aspects of the movie booking system, from content to analytics.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59844" y="2560796"/>
            <a:ext cx="6561058" cy="1393150"/>
          </a:xfrm>
          <a:prstGeom prst="roundRect">
            <a:avLst>
              <a:gd name="adj" fmla="val 7876"/>
            </a:avLst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59844" y="2537936"/>
            <a:ext cx="6561058" cy="91440"/>
          </a:xfrm>
          <a:prstGeom prst="roundRect">
            <a:avLst>
              <a:gd name="adj" fmla="val 86606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657600" y="2278023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3827264" y="2413754"/>
            <a:ext cx="22621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71180" y="3032165"/>
            <a:ext cx="271033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Admin Dashboard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871180" y="3497461"/>
            <a:ext cx="613838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key metrics, revenue, bookings, and active content.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409378" y="2560796"/>
            <a:ext cx="6561177" cy="1393150"/>
          </a:xfrm>
          <a:prstGeom prst="roundRect">
            <a:avLst>
              <a:gd name="adj" fmla="val 7876"/>
            </a:avLst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409378" y="2537936"/>
            <a:ext cx="6561177" cy="91440"/>
          </a:xfrm>
          <a:prstGeom prst="roundRect">
            <a:avLst>
              <a:gd name="adj" fmla="val 86606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10407134" y="2278023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576798" y="2413754"/>
            <a:ext cx="22621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20714" y="3032165"/>
            <a:ext cx="271033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Manage Movies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620714" y="3497461"/>
            <a:ext cx="6138505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CRUD operations for movie listings, including status toggles.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659844" y="4425196"/>
            <a:ext cx="6561058" cy="1393150"/>
          </a:xfrm>
          <a:prstGeom prst="roundRect">
            <a:avLst>
              <a:gd name="adj" fmla="val 7876"/>
            </a:avLst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59844" y="4402336"/>
            <a:ext cx="6561058" cy="91440"/>
          </a:xfrm>
          <a:prstGeom prst="roundRect">
            <a:avLst>
              <a:gd name="adj" fmla="val 86606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3657600" y="4142423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3827264" y="4278154"/>
            <a:ext cx="22621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71180" y="4896564"/>
            <a:ext cx="271033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Manage Showtimes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71180" y="5361861"/>
            <a:ext cx="613838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 and modify showtimes, assign screens, and set pricing.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7409378" y="4425196"/>
            <a:ext cx="6561177" cy="1393150"/>
          </a:xfrm>
          <a:prstGeom prst="roundRect">
            <a:avLst>
              <a:gd name="adj" fmla="val 7876"/>
            </a:avLst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7409378" y="4402336"/>
            <a:ext cx="6561177" cy="91440"/>
          </a:xfrm>
          <a:prstGeom prst="roundRect">
            <a:avLst>
              <a:gd name="adj" fmla="val 86606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10407134" y="4142423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0576798" y="4278154"/>
            <a:ext cx="22621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620714" y="4896564"/>
            <a:ext cx="271033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Manage Theaters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7620714" y="5361861"/>
            <a:ext cx="6138505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 theater details, screens, and seating layouts.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659844" y="6289596"/>
            <a:ext cx="6561058" cy="1393150"/>
          </a:xfrm>
          <a:prstGeom prst="roundRect">
            <a:avLst>
              <a:gd name="adj" fmla="val 7876"/>
            </a:avLst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59844" y="6266736"/>
            <a:ext cx="6561058" cy="91440"/>
          </a:xfrm>
          <a:prstGeom prst="roundRect">
            <a:avLst>
              <a:gd name="adj" fmla="val 86606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3657600" y="6006822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3827264" y="6142553"/>
            <a:ext cx="22621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71180" y="6760964"/>
            <a:ext cx="271033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Bookings Report</a:t>
            </a:r>
            <a:endParaRPr lang="en-US" sz="2100" dirty="0"/>
          </a:p>
        </p:txBody>
      </p:sp>
      <p:sp>
        <p:nvSpPr>
          <p:cNvPr id="34" name="Text 32"/>
          <p:cNvSpPr/>
          <p:nvPr/>
        </p:nvSpPr>
        <p:spPr>
          <a:xfrm>
            <a:off x="871180" y="7226260"/>
            <a:ext cx="613838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detailed reports on bookings, revenue, and trends.</a:t>
            </a:r>
            <a:endParaRPr lang="en-US" sz="1450" dirty="0"/>
          </a:p>
        </p:txBody>
      </p:sp>
      <p:sp>
        <p:nvSpPr>
          <p:cNvPr id="35" name="Shape 33"/>
          <p:cNvSpPr/>
          <p:nvPr/>
        </p:nvSpPr>
        <p:spPr>
          <a:xfrm>
            <a:off x="7409378" y="6289596"/>
            <a:ext cx="6561177" cy="1393150"/>
          </a:xfrm>
          <a:prstGeom prst="roundRect">
            <a:avLst>
              <a:gd name="adj" fmla="val 7876"/>
            </a:avLst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7409378" y="6266736"/>
            <a:ext cx="6561177" cy="91440"/>
          </a:xfrm>
          <a:prstGeom prst="roundRect">
            <a:avLst>
              <a:gd name="adj" fmla="val 86606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10407134" y="6006822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10576798" y="6142553"/>
            <a:ext cx="22621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6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7620714" y="6760964"/>
            <a:ext cx="271033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User Management</a:t>
            </a:r>
            <a:endParaRPr lang="en-US" sz="2100" dirty="0"/>
          </a:p>
        </p:txBody>
      </p:sp>
      <p:sp>
        <p:nvSpPr>
          <p:cNvPr id="40" name="Text 38"/>
          <p:cNvSpPr/>
          <p:nvPr/>
        </p:nvSpPr>
        <p:spPr>
          <a:xfrm>
            <a:off x="7620714" y="7226260"/>
            <a:ext cx="6138505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Administer user accounts, view histories, and manage roles.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974" y="437555"/>
            <a:ext cx="7403902" cy="594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 That Elevate RevTicket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56974" y="1350526"/>
            <a:ext cx="13516451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RevTicket is packed with features designed to provide a superior booking experience for users and efficient management for administrators.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974" y="1736408"/>
            <a:ext cx="477322" cy="4773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6974" y="2412563"/>
            <a:ext cx="2523292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Real-Time Seat Selection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556974" y="2805232"/>
            <a:ext cx="6658808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layout, color-coded availability, 5-minute seat hold.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4617" y="1736408"/>
            <a:ext cx="477322" cy="4773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14617" y="2412563"/>
            <a:ext cx="228754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Responsive Design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414617" y="2805232"/>
            <a:ext cx="6658808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Mobile-first approach, touch-friendly, adaptive layouts.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974" y="3330416"/>
            <a:ext cx="477322" cy="47732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56974" y="4006572"/>
            <a:ext cx="228754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Search &amp; Filter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556974" y="4399240"/>
            <a:ext cx="6658808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search, genre, date, price, and language filtering.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4617" y="3330416"/>
            <a:ext cx="477322" cy="47732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14617" y="4006572"/>
            <a:ext cx="229921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Secure Authentication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7414617" y="4399240"/>
            <a:ext cx="6658808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JWT-based, password encryption, role-based access control.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6974" y="4924425"/>
            <a:ext cx="477322" cy="47732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56974" y="5600581"/>
            <a:ext cx="228754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Payment Integration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556974" y="5993249"/>
            <a:ext cx="6658808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payment options, secure processing, transaction tracking.</a:t>
            </a:r>
            <a:endParaRPr lang="en-US" sz="12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14617" y="4924425"/>
            <a:ext cx="477322" cy="47732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14617" y="5600581"/>
            <a:ext cx="228754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E-Ticket Generation</a:t>
            </a:r>
            <a:endParaRPr lang="en-US" sz="1800" dirty="0"/>
          </a:p>
        </p:txBody>
      </p:sp>
      <p:sp>
        <p:nvSpPr>
          <p:cNvPr id="21" name="Text 13"/>
          <p:cNvSpPr/>
          <p:nvPr/>
        </p:nvSpPr>
        <p:spPr>
          <a:xfrm>
            <a:off x="7414617" y="5993249"/>
            <a:ext cx="6658808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QR code, PDF download, email notification, print option.</a:t>
            </a:r>
            <a:endParaRPr lang="en-US" sz="12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6974" y="6518434"/>
            <a:ext cx="477322" cy="477322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56974" y="7194590"/>
            <a:ext cx="228754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Admin Analytics</a:t>
            </a:r>
            <a:endParaRPr lang="en-US" sz="1800" dirty="0"/>
          </a:p>
        </p:txBody>
      </p:sp>
      <p:sp>
        <p:nvSpPr>
          <p:cNvPr id="24" name="Text 15"/>
          <p:cNvSpPr/>
          <p:nvPr/>
        </p:nvSpPr>
        <p:spPr>
          <a:xfrm>
            <a:off x="556974" y="7587258"/>
            <a:ext cx="6658808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tracking, booking statistics, user analytics.</a:t>
            </a:r>
            <a:endParaRPr lang="en-US" sz="1250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14617" y="6518434"/>
            <a:ext cx="477322" cy="477322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7414617" y="7194590"/>
            <a:ext cx="228754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System</a:t>
            </a:r>
            <a:endParaRPr lang="en-US" sz="1800" dirty="0"/>
          </a:p>
        </p:txBody>
      </p:sp>
      <p:sp>
        <p:nvSpPr>
          <p:cNvPr id="27" name="Text 17"/>
          <p:cNvSpPr/>
          <p:nvPr/>
        </p:nvSpPr>
        <p:spPr>
          <a:xfrm>
            <a:off x="7414617" y="7587258"/>
            <a:ext cx="6658808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ratings (1-5 stars), written reviews, moderation.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658" y="545068"/>
            <a:ext cx="8633341" cy="74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Challenges &amp; Innovative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93658" y="1682115"/>
            <a:ext cx="13243084" cy="51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addressed several critical challenges to ensure RevTicket's reliability and performance, implementing innovative solutions for a robust system.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3658" y="2717602"/>
            <a:ext cx="4282202" cy="2493883"/>
          </a:xfrm>
          <a:prstGeom prst="roundRect">
            <a:avLst>
              <a:gd name="adj" fmla="val 4400"/>
            </a:avLst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93658" y="2694742"/>
            <a:ext cx="4282202" cy="91440"/>
          </a:xfrm>
          <a:prstGeom prst="roundRect">
            <a:avLst>
              <a:gd name="adj" fmla="val 91046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537460" y="2420303"/>
            <a:ext cx="594598" cy="594598"/>
          </a:xfrm>
          <a:prstGeom prst="roundRect">
            <a:avLst>
              <a:gd name="adj" fmla="val 15378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715816" y="2562939"/>
            <a:ext cx="23776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14638" y="3213140"/>
            <a:ext cx="335958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Real-Time Seat Availability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14638" y="3702248"/>
            <a:ext cx="3840242" cy="1030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Problem:</a:t>
            </a: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Multiple users booking the same seats simultaneously. </a:t>
            </a: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Seat hold (5 min), database-level locking, real-time updates.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173980" y="2717602"/>
            <a:ext cx="4282321" cy="2493883"/>
          </a:xfrm>
          <a:prstGeom prst="roundRect">
            <a:avLst>
              <a:gd name="adj" fmla="val 4400"/>
            </a:avLst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173980" y="2694742"/>
            <a:ext cx="4282321" cy="91440"/>
          </a:xfrm>
          <a:prstGeom prst="roundRect">
            <a:avLst>
              <a:gd name="adj" fmla="val 91046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17782" y="2420303"/>
            <a:ext cx="594598" cy="594598"/>
          </a:xfrm>
          <a:prstGeom prst="roundRect">
            <a:avLst>
              <a:gd name="adj" fmla="val 15378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96137" y="2562939"/>
            <a:ext cx="23776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5394960" y="3213140"/>
            <a:ext cx="321194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JWT Token Management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394960" y="3702248"/>
            <a:ext cx="3840361" cy="1030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Problem:</a:t>
            </a: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Handling token expiry gracefully. </a:t>
            </a: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24-hour expiry, automatic logout, refresh token mechanism.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9654421" y="2717602"/>
            <a:ext cx="4282321" cy="2493883"/>
          </a:xfrm>
          <a:prstGeom prst="roundRect">
            <a:avLst>
              <a:gd name="adj" fmla="val 4400"/>
            </a:avLst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9654421" y="2694742"/>
            <a:ext cx="4282321" cy="91440"/>
          </a:xfrm>
          <a:prstGeom prst="roundRect">
            <a:avLst>
              <a:gd name="adj" fmla="val 91046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1498223" y="2420303"/>
            <a:ext cx="594598" cy="594598"/>
          </a:xfrm>
          <a:prstGeom prst="roundRect">
            <a:avLst>
              <a:gd name="adj" fmla="val 15378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676578" y="2562939"/>
            <a:ext cx="23776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875401" y="3213140"/>
            <a:ext cx="284928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Complex Seat Layouts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75401" y="3702248"/>
            <a:ext cx="3840361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Problem:</a:t>
            </a: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Varying theater and screen configurations. </a:t>
            </a: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Flexible seat configuration, dynamic rendering, category-based pricing.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693658" y="5706904"/>
            <a:ext cx="6522482" cy="1978581"/>
          </a:xfrm>
          <a:prstGeom prst="roundRect">
            <a:avLst>
              <a:gd name="adj" fmla="val 5546"/>
            </a:avLst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93658" y="5684044"/>
            <a:ext cx="6522482" cy="91440"/>
          </a:xfrm>
          <a:prstGeom prst="roundRect">
            <a:avLst>
              <a:gd name="adj" fmla="val 91046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3657600" y="5409605"/>
            <a:ext cx="594598" cy="594598"/>
          </a:xfrm>
          <a:prstGeom prst="roundRect">
            <a:avLst>
              <a:gd name="adj" fmla="val 15378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3835956" y="5552242"/>
            <a:ext cx="23776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914638" y="6202442"/>
            <a:ext cx="284928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Payment Security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914638" y="6691551"/>
            <a:ext cx="6080522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Problem:</a:t>
            </a: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Ensuring secure transaction processing. </a:t>
            </a: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HTTPS encryption, token-based authentication, payment gateway integration.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414260" y="5706904"/>
            <a:ext cx="6522482" cy="1978581"/>
          </a:xfrm>
          <a:prstGeom prst="roundRect">
            <a:avLst>
              <a:gd name="adj" fmla="val 5546"/>
            </a:avLst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7414260" y="5684044"/>
            <a:ext cx="6522482" cy="91440"/>
          </a:xfrm>
          <a:prstGeom prst="roundRect">
            <a:avLst>
              <a:gd name="adj" fmla="val 91046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10378202" y="5409605"/>
            <a:ext cx="594598" cy="594598"/>
          </a:xfrm>
          <a:prstGeom prst="roundRect">
            <a:avLst>
              <a:gd name="adj" fmla="val 15378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10556558" y="5552242"/>
            <a:ext cx="23776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7635240" y="6202442"/>
            <a:ext cx="340673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33" name="Text 31"/>
          <p:cNvSpPr/>
          <p:nvPr/>
        </p:nvSpPr>
        <p:spPr>
          <a:xfrm>
            <a:off x="7635240" y="6691551"/>
            <a:ext cx="6080522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Problem:</a:t>
            </a: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Slow loading for large data sets. </a:t>
            </a: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Angular Signals, lazy loading, image optimization, caching.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83168"/>
            <a:ext cx="10835997" cy="79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Future Enhancements: The Road Ahead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42236" y="1799987"/>
            <a:ext cx="13145929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vision for RevTicket extends beyond the current release. We have a clear roadmap for continuous improvement and innovation.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541740" y="4352925"/>
            <a:ext cx="3048833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Phase 1: Short-Term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42236" y="4876443"/>
            <a:ext cx="3848338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Email/SMS alerts, payment gateway integration, social login.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674" y="2589848"/>
            <a:ext cx="4601051" cy="460105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160" y="4454783"/>
            <a:ext cx="317302" cy="3173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3861" y="3054191"/>
            <a:ext cx="3048833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Phase 2: Mid-Term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9933861" y="3577709"/>
            <a:ext cx="3954304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app (React Native/Flutter), push notifications, loyalty program.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674" y="2589848"/>
            <a:ext cx="4601051" cy="460105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9416" y="3496211"/>
            <a:ext cx="317302" cy="31730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3861" y="5376029"/>
            <a:ext cx="3048833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Phase 3: Long-Term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9933861" y="5899547"/>
            <a:ext cx="3954304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Multi-language/currency support, theater partner portal, advanced ML recommendations.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74" y="2589848"/>
            <a:ext cx="4601051" cy="4601051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9952" y="6243935"/>
            <a:ext cx="317302" cy="31730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42236" y="7429500"/>
            <a:ext cx="13145929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RevTicket is designed for future growth, with each phase adding valuable features to enhance both user and administrator experiences.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4877" y="31182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Thank You!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974080" y="781050"/>
            <a:ext cx="268224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Questions &amp; Discussion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396835" y="1290161"/>
            <a:ext cx="13836729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262307"/>
            <a:ext cx="13836729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endParaRPr lang="en-US" sz="8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93" y="1290161"/>
            <a:ext cx="8619411" cy="58974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0875"/>
            <a:ext cx="7556421" cy="2010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650"/>
              </a:lnSpc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RevTicket: Modern Movie Booking System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5981611" y="5282161"/>
            <a:ext cx="7556421" cy="1502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RevTicket, a cutting-edge movie ticket booking system built with Angular 18 and Spring Boot 3.2. We aim to revolutionize the movie-going experience with a seamless, secure, and user-friendly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77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406" y="2541984"/>
            <a:ext cx="239613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Chapter 1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583406" y="2920127"/>
            <a:ext cx="6932890" cy="498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Introduction: What is RevTicket?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583406" y="3668554"/>
            <a:ext cx="13463587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RevTicket is a comprehensive, modern movie ticket booking system engineered to overcome the limitations of traditional platforms. It offers a seamless experience for users and robust control for administrators.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583406" y="4289465"/>
            <a:ext cx="6648450" cy="1658779"/>
          </a:xfrm>
          <a:prstGeom prst="roundRect">
            <a:avLst>
              <a:gd name="adj" fmla="val 4221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65334" y="4471392"/>
            <a:ext cx="500063" cy="500063"/>
          </a:xfrm>
          <a:prstGeom prst="roundRect">
            <a:avLst>
              <a:gd name="adj" fmla="val 18283867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1" y="4608790"/>
            <a:ext cx="225028" cy="2250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5334" y="5138142"/>
            <a:ext cx="239613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User Portal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65334" y="5549622"/>
            <a:ext cx="628459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Browse movies, book tickets, manage bookings with ease.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7398544" y="4289465"/>
            <a:ext cx="6648450" cy="1658779"/>
          </a:xfrm>
          <a:prstGeom prst="roundRect">
            <a:avLst>
              <a:gd name="adj" fmla="val 4221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7580471" y="4471392"/>
            <a:ext cx="500063" cy="500063"/>
          </a:xfrm>
          <a:prstGeom prst="roundRect">
            <a:avLst>
              <a:gd name="adj" fmla="val 18283867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7988" y="4608790"/>
            <a:ext cx="225028" cy="2250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80471" y="5138142"/>
            <a:ext cx="239613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Admin Portal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580471" y="5549622"/>
            <a:ext cx="628459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movies, theaters, showtimes, and view critical reports.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583406" y="6114931"/>
            <a:ext cx="6648450" cy="1658779"/>
          </a:xfrm>
          <a:prstGeom prst="roundRect">
            <a:avLst>
              <a:gd name="adj" fmla="val 4221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765334" y="6296858"/>
            <a:ext cx="500063" cy="500063"/>
          </a:xfrm>
          <a:prstGeom prst="roundRect">
            <a:avLst>
              <a:gd name="adj" fmla="val 18283867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1" y="6434257"/>
            <a:ext cx="225028" cy="2250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5334" y="6963608"/>
            <a:ext cx="239613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Real-time Seats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765334" y="7375088"/>
            <a:ext cx="628459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seat layout with instant availability updates.</a:t>
            </a:r>
            <a:endParaRPr lang="en-US" sz="1300" dirty="0"/>
          </a:p>
        </p:txBody>
      </p:sp>
      <p:sp>
        <p:nvSpPr>
          <p:cNvPr id="21" name="Shape 15"/>
          <p:cNvSpPr/>
          <p:nvPr/>
        </p:nvSpPr>
        <p:spPr>
          <a:xfrm>
            <a:off x="7398544" y="6114931"/>
            <a:ext cx="6648450" cy="1658779"/>
          </a:xfrm>
          <a:prstGeom prst="roundRect">
            <a:avLst>
              <a:gd name="adj" fmla="val 4221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6"/>
          <p:cNvSpPr/>
          <p:nvPr/>
        </p:nvSpPr>
        <p:spPr>
          <a:xfrm>
            <a:off x="7580471" y="6296858"/>
            <a:ext cx="500063" cy="500063"/>
          </a:xfrm>
          <a:prstGeom prst="roundRect">
            <a:avLst>
              <a:gd name="adj" fmla="val 18283867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988" y="6434257"/>
            <a:ext cx="225028" cy="2250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580471" y="6963608"/>
            <a:ext cx="239613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Secure Payments</a:t>
            </a:r>
            <a:endParaRPr lang="en-US" sz="1850" dirty="0"/>
          </a:p>
        </p:txBody>
      </p:sp>
      <p:sp>
        <p:nvSpPr>
          <p:cNvPr id="25" name="Text 18"/>
          <p:cNvSpPr/>
          <p:nvPr/>
        </p:nvSpPr>
        <p:spPr>
          <a:xfrm>
            <a:off x="7580471" y="7375088"/>
            <a:ext cx="628459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and secure payment processing for peace of mind.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933" y="329922"/>
            <a:ext cx="172497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Chapter 2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419933" y="602099"/>
            <a:ext cx="6086594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Choosing Our Foundation: The Technology Stack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19933" y="1140738"/>
            <a:ext cx="13790533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choice of technologies for RevTicket ensures a high-performance, scalable, and secure application, leveraging industry-leading tools for both frontend and backend development.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19933" y="1551503"/>
            <a:ext cx="212705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Frontend Technologies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9933" y="1940481"/>
            <a:ext cx="6748939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Angular 18 (Latest)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9933" y="2138363"/>
            <a:ext cx="6748939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TypeScript 5.4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19933" y="2336244"/>
            <a:ext cx="6748939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 Mgmt: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Angular Signals (Reactive)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19933" y="2534126"/>
            <a:ext cx="6748939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Styling: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CSS 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19933" y="2732008"/>
            <a:ext cx="6748939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 Client: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Angular HttpClient</a:t>
            </a:r>
            <a:endParaRPr lang="en-US" sz="9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233" y="3794939"/>
            <a:ext cx="3093363" cy="309336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69148" y="1551503"/>
            <a:ext cx="2070021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Backend Technologies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469148" y="1940481"/>
            <a:ext cx="6748939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Spring Boot 3.2.0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7469148" y="2138363"/>
            <a:ext cx="6748939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Java 17 (LTS)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7469148" y="2336244"/>
            <a:ext cx="6748939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Spring Security 6.2 + JWT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7469148" y="2534126"/>
            <a:ext cx="6748939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ORM: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Spring Data JPA + Hibernate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7469148" y="2732008"/>
            <a:ext cx="6748939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MySQL 8.0</a:t>
            </a:r>
            <a:endParaRPr lang="en-US" sz="9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900" y="3924300"/>
            <a:ext cx="5023749" cy="32977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5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7" y="492204"/>
            <a:ext cx="6130052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Comprehensive Security Features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6507" y="1295876"/>
            <a:ext cx="7890986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Beyond the authentication flow, RevTicket incorporates several critical security features to safeguard the system.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6507" y="1962745"/>
            <a:ext cx="7890986" cy="1310997"/>
          </a:xfrm>
          <a:prstGeom prst="roundRect">
            <a:avLst>
              <a:gd name="adj" fmla="val 837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3647" y="1962745"/>
            <a:ext cx="91440" cy="1310997"/>
          </a:xfrm>
          <a:prstGeom prst="roundRect">
            <a:avLst>
              <a:gd name="adj" fmla="val 8222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96898" y="2164556"/>
            <a:ext cx="2573298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Password Encryption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96898" y="2606397"/>
            <a:ext cx="7418784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user passwords are encrypted using BCrypt hashing with 10 rounds for maximum security.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26507" y="3452693"/>
            <a:ext cx="7890986" cy="1310997"/>
          </a:xfrm>
          <a:prstGeom prst="roundRect">
            <a:avLst>
              <a:gd name="adj" fmla="val 837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03647" y="3452693"/>
            <a:ext cx="91440" cy="1310997"/>
          </a:xfrm>
          <a:prstGeom prst="roundRect">
            <a:avLst>
              <a:gd name="adj" fmla="val 8222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96898" y="3654504"/>
            <a:ext cx="2573298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JWT Token Structure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96898" y="4096345"/>
            <a:ext cx="7418784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Tokens include header, payload (with user info and expiry), and a HMACSHA256 signature for integrity.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6507" y="4942642"/>
            <a:ext cx="7890986" cy="1310997"/>
          </a:xfrm>
          <a:prstGeom prst="roundRect">
            <a:avLst>
              <a:gd name="adj" fmla="val 837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03647" y="4942642"/>
            <a:ext cx="91440" cy="1310997"/>
          </a:xfrm>
          <a:prstGeom prst="roundRect">
            <a:avLst>
              <a:gd name="adj" fmla="val 8222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96898" y="5144453"/>
            <a:ext cx="2573298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CORS Configuration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896898" y="5586293"/>
            <a:ext cx="7418784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Carefully configured Cross-Origin Resource Sharing to allow only authorized frontend origins.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26507" y="6432590"/>
            <a:ext cx="7890986" cy="1310997"/>
          </a:xfrm>
          <a:prstGeom prst="roundRect">
            <a:avLst>
              <a:gd name="adj" fmla="val 837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03647" y="6432590"/>
            <a:ext cx="91440" cy="1310997"/>
          </a:xfrm>
          <a:prstGeom prst="roundRect">
            <a:avLst>
              <a:gd name="adj" fmla="val 8222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896898" y="6634401"/>
            <a:ext cx="2845118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SQL Injection Prevention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896898" y="7076242"/>
            <a:ext cx="7418784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 Data JPA automatically uses parameterized queries, preventing SQL injection vulnerabilities.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388" y="608171"/>
            <a:ext cx="25729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Chapter 4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626388" y="1014174"/>
            <a:ext cx="8701921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Fortifying RevTicket: Security &amp; Authentication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626388" y="1817846"/>
            <a:ext cx="13377624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is paramount. RevTicket implements robust measures to protect user data and control access, ensuring a safe and trustworthy environment.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88" y="2251710"/>
            <a:ext cx="894874" cy="10739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00213" y="2430661"/>
            <a:ext cx="25729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User Login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700213" y="2872502"/>
            <a:ext cx="1230380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initiate login with credentials.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8" y="3325654"/>
            <a:ext cx="894874" cy="10739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00213" y="3504605"/>
            <a:ext cx="25729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Backend Validation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700213" y="3946446"/>
            <a:ext cx="1230380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Credentials are validated; JWT token generated with 24hr expiry.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88" y="4399598"/>
            <a:ext cx="894874" cy="107394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00213" y="4578548"/>
            <a:ext cx="25729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Token Storage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700213" y="5020389"/>
            <a:ext cx="1230380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securely stores the JWT token in localStorage.</a:t>
            </a:r>
            <a:endParaRPr lang="en-US" sz="1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88" y="5473541"/>
            <a:ext cx="894874" cy="107394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700213" y="5652492"/>
            <a:ext cx="25729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Token in Requests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1700213" y="6094333"/>
            <a:ext cx="1230380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 sent with every subsequent API request.</a:t>
            </a:r>
            <a:endParaRPr lang="en-US" sz="14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88" y="6547485"/>
            <a:ext cx="894874" cy="107394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700213" y="6726436"/>
            <a:ext cx="25729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Access Control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1700213" y="7168277"/>
            <a:ext cx="1230380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validates token and grants/denies access based on role.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60" y="513159"/>
            <a:ext cx="8784431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Frontend Implementation: Angular 18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34960" y="1554004"/>
            <a:ext cx="13360479" cy="471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RevTicket frontend, built with Angular 18, delivers a dynamic and responsive user interface, leveraging modern features for optimal performance and user experience.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0" y="2433876"/>
            <a:ext cx="5078492" cy="50784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63747" y="2411135"/>
            <a:ext cx="2607945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</a:t>
            </a:r>
            <a:endParaRPr lang="en-US" sz="2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731" y="2965490"/>
            <a:ext cx="272058" cy="2720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3225" y="2954179"/>
            <a:ext cx="2607945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Angular Signals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753225" y="3474482"/>
            <a:ext cx="7249716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reactive state management for efficient data handling and UI updates.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731" y="4084439"/>
            <a:ext cx="272058" cy="2720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53225" y="4073128"/>
            <a:ext cx="2607945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Route Guards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6753225" y="4593431"/>
            <a:ext cx="7249716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Protects routes based on user authentication and roles.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731" y="5203388"/>
            <a:ext cx="272058" cy="2720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53225" y="5192078"/>
            <a:ext cx="2607945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HTTP Interceptors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6753225" y="5712381"/>
            <a:ext cx="7249716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Automatically adds JWT tokens to requests and handles HTTP errors globally.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731" y="6322338"/>
            <a:ext cx="272058" cy="2720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753225" y="6311027"/>
            <a:ext cx="288369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Standalone Components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6753225" y="6831330"/>
            <a:ext cx="7249716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and reusable components for better code organization.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282" y="428387"/>
            <a:ext cx="8694658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User Flow: Seamless Booking Journey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43282" y="1318974"/>
            <a:ext cx="13543836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the intuitive step-by-step user journey, designed for effortless movie ticket booking, from browsing to confirmation.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82" y="1695331"/>
            <a:ext cx="465653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64074" y="1850469"/>
            <a:ext cx="223170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Home Page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64074" y="2233613"/>
            <a:ext cx="12923044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Hero gallery, "Now Showing" movies, search, and genre filters. </a:t>
            </a:r>
            <a:r>
              <a:rPr lang="en-US" sz="12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Key: Responsive design, real-time search.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49" y="2947511"/>
            <a:ext cx="465653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96841" y="3102650"/>
            <a:ext cx="223170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Movie Details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396841" y="3485793"/>
            <a:ext cx="12690277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Synopsis, cast, trailer, user reviews, "Book Tickets" button. </a:t>
            </a:r>
            <a:r>
              <a:rPr lang="en-US" sz="12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Key: Rich information, strong CTA.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6" y="4199692"/>
            <a:ext cx="465653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29728" y="4354830"/>
            <a:ext cx="223170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Showtimes Selection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629728" y="4737973"/>
            <a:ext cx="12457390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 selector, theater listings, price, available seats. </a:t>
            </a:r>
            <a:r>
              <a:rPr lang="en-US" sz="12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Key: Easy date selection, real-time availability.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22" y="5451872"/>
            <a:ext cx="465653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62614" y="5607010"/>
            <a:ext cx="223170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Seat Selection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862614" y="5990153"/>
            <a:ext cx="12224504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seat grid, categories, color-coded availability, total price. </a:t>
            </a:r>
            <a:r>
              <a:rPr lang="en-US" sz="12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Key: Visual layout, seat hold mechanism.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6" y="6704052"/>
            <a:ext cx="465653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29728" y="6859191"/>
            <a:ext cx="250662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Payment &amp; Confirmation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629728" y="7242334"/>
            <a:ext cx="12457390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summary, payment options, secure processing, e-ticket with QR code. Key: Secure, clear confirmation, e-ticket generation.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597" y="459343"/>
            <a:ext cx="8220789" cy="624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Backend Architecture: Spring Boot 3.2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584597" y="1417796"/>
            <a:ext cx="13461206" cy="434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backend, powered by Spring Boot 3.2, is designed for scalability, security, and maintainability. The structured project layout facilitates clean code and efficient development.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4597" y="2206823"/>
            <a:ext cx="240137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584597" y="2800767"/>
            <a:ext cx="83463" cy="83463"/>
          </a:xfrm>
          <a:prstGeom prst="roundRect">
            <a:avLst>
              <a:gd name="adj" fmla="val 547788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35104" y="2706886"/>
            <a:ext cx="240137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JWT Authentication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5104" y="3186113"/>
            <a:ext cx="7663220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token generation and validation for API access.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4597" y="3831134"/>
            <a:ext cx="83463" cy="83463"/>
          </a:xfrm>
          <a:prstGeom prst="roundRect">
            <a:avLst>
              <a:gd name="adj" fmla="val 547788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35104" y="3737253"/>
            <a:ext cx="2872026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Role-Based Access Control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5104" y="4216479"/>
            <a:ext cx="7663220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Granular permissions for users and administrators.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584597" y="4861500"/>
            <a:ext cx="83463" cy="83463"/>
          </a:xfrm>
          <a:prstGeom prst="roundRect">
            <a:avLst>
              <a:gd name="adj" fmla="val 547788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35104" y="4767620"/>
            <a:ext cx="260758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Consistent API Response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5104" y="5246846"/>
            <a:ext cx="7663220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Standardized JSON structure for all API endpoints.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584597" y="5891867"/>
            <a:ext cx="83463" cy="83463"/>
          </a:xfrm>
          <a:prstGeom prst="roundRect">
            <a:avLst>
              <a:gd name="adj" fmla="val 547788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35104" y="5797987"/>
            <a:ext cx="288393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Global Exception Handling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5104" y="6277213"/>
            <a:ext cx="7663220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error management for a stable application.</a:t>
            </a:r>
            <a:endParaRPr lang="en-US" sz="13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76" y="2227659"/>
            <a:ext cx="5139928" cy="5139928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584597" y="7743349"/>
            <a:ext cx="13461206" cy="659487"/>
          </a:xfrm>
          <a:prstGeom prst="roundRect">
            <a:avLst>
              <a:gd name="adj" fmla="val 10639"/>
            </a:avLst>
          </a:prstGeom>
          <a:solidFill>
            <a:srgbClr val="FFD1B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2" y="7965877"/>
            <a:ext cx="208717" cy="16704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127403" y="7952065"/>
            <a:ext cx="1275135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backend exposes a comprehensive set of RESTful APIs, enabling seamless communication with the frontend and other services.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2394</Words>
  <Application>Microsoft Macintosh PowerPoint</Application>
  <PresentationFormat>Custom</PresentationFormat>
  <Paragraphs>346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Montserrat</vt:lpstr>
      <vt:lpstr>Arial</vt:lpstr>
      <vt:lpstr>Marcellus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Harsh Warbhe</cp:lastModifiedBy>
  <cp:revision>15</cp:revision>
  <dcterms:created xsi:type="dcterms:W3CDTF">2025-12-01T07:17:38Z</dcterms:created>
  <dcterms:modified xsi:type="dcterms:W3CDTF">2025-12-02T04:27:32Z</dcterms:modified>
</cp:coreProperties>
</file>